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0" r:id="rId2"/>
  </p:sldMasterIdLst>
  <p:notesMasterIdLst>
    <p:notesMasterId r:id="rId28"/>
  </p:notesMasterIdLst>
  <p:handoutMasterIdLst>
    <p:handoutMasterId r:id="rId29"/>
  </p:handoutMasterIdLst>
  <p:sldIdLst>
    <p:sldId id="326" r:id="rId3"/>
    <p:sldId id="422" r:id="rId4"/>
    <p:sldId id="462" r:id="rId5"/>
    <p:sldId id="449" r:id="rId6"/>
    <p:sldId id="460" r:id="rId7"/>
    <p:sldId id="457" r:id="rId8"/>
    <p:sldId id="458" r:id="rId9"/>
    <p:sldId id="461" r:id="rId10"/>
    <p:sldId id="459" r:id="rId11"/>
    <p:sldId id="452" r:id="rId12"/>
    <p:sldId id="475" r:id="rId13"/>
    <p:sldId id="476" r:id="rId14"/>
    <p:sldId id="478" r:id="rId15"/>
    <p:sldId id="470" r:id="rId16"/>
    <p:sldId id="474" r:id="rId17"/>
    <p:sldId id="450" r:id="rId18"/>
    <p:sldId id="479" r:id="rId19"/>
    <p:sldId id="456" r:id="rId20"/>
    <p:sldId id="464" r:id="rId21"/>
    <p:sldId id="453" r:id="rId22"/>
    <p:sldId id="454" r:id="rId23"/>
    <p:sldId id="446" r:id="rId24"/>
    <p:sldId id="469" r:id="rId25"/>
    <p:sldId id="471" r:id="rId26"/>
    <p:sldId id="472" r:id="rId2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9">
          <p15:clr>
            <a:srgbClr val="A4A3A4"/>
          </p15:clr>
        </p15:guide>
        <p15:guide id="2" orient="horz" pos="2182">
          <p15:clr>
            <a:srgbClr val="A4A3A4"/>
          </p15:clr>
        </p15:guide>
        <p15:guide id="3" orient="horz" pos="605">
          <p15:clr>
            <a:srgbClr val="A4A3A4"/>
          </p15:clr>
        </p15:guide>
        <p15:guide id="4" orient="horz" pos="655">
          <p15:clr>
            <a:srgbClr val="A4A3A4"/>
          </p15:clr>
        </p15:guide>
        <p15:guide id="5" orient="horz" pos="4239">
          <p15:clr>
            <a:srgbClr val="A4A3A4"/>
          </p15:clr>
        </p15:guide>
        <p15:guide id="6" orient="horz" pos="4055">
          <p15:clr>
            <a:srgbClr val="A4A3A4"/>
          </p15:clr>
        </p15:guide>
        <p15:guide id="7" pos="2880">
          <p15:clr>
            <a:srgbClr val="A4A3A4"/>
          </p15:clr>
        </p15:guide>
        <p15:guide id="8" pos="5617">
          <p15:clr>
            <a:srgbClr val="A4A3A4"/>
          </p15:clr>
        </p15:guide>
        <p15:guide id="9" pos="3238">
          <p15:clr>
            <a:srgbClr val="A4A3A4"/>
          </p15:clr>
        </p15:guide>
        <p15:guide id="10" pos="149">
          <p15:clr>
            <a:srgbClr val="A4A3A4"/>
          </p15:clr>
        </p15:guide>
        <p15:guide id="11" pos="47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6" y="115"/>
      </p:cViewPr>
      <p:guideLst>
        <p:guide orient="horz" pos="1259"/>
        <p:guide orient="horz" pos="2182"/>
        <p:guide orient="horz" pos="605"/>
        <p:guide orient="horz" pos="655"/>
        <p:guide orient="horz" pos="4239"/>
        <p:guide orient="horz" pos="4055"/>
        <p:guide pos="2880"/>
        <p:guide pos="5617"/>
        <p:guide pos="3238"/>
        <p:guide pos="149"/>
        <p:guide pos="470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-3222" y="-10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Arial" pitchFamily="34" charset="0"/>
              </a:rPr>
              <a:t>Raytheon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9E104DB-5A84-4417-9505-9949D8449EC3}" type="datetimeFigureOut">
              <a:rPr lang="en-US" smtClean="0">
                <a:latin typeface="Arial" pitchFamily="34" charset="0"/>
              </a:rPr>
              <a:pPr/>
              <a:t>5/22/2019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82DAC55-62D0-4EAE-A230-0CCA3BD4BC39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80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r>
              <a:rPr lang="en-US" dirty="0" smtClean="0"/>
              <a:t>Raytheon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C1312E8-DAE4-4DB4-9959-6EFE043C5908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0D02AC4-1C81-4AB4-8D73-92191CCF5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2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16350"/>
            <a:ext cx="7475538" cy="175260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81150"/>
            <a:ext cx="7772400" cy="173831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 descr="GLOBE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172200"/>
            <a:ext cx="3429000" cy="532324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19063"/>
            <a:ext cx="2133600" cy="6027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19063"/>
            <a:ext cx="6248400" cy="6027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9063"/>
            <a:ext cx="8534400" cy="86677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371600"/>
            <a:ext cx="8534400" cy="4775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23213" y="6624638"/>
            <a:ext cx="941387" cy="185737"/>
          </a:xfrm>
        </p:spPr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267200" y="6477000"/>
            <a:ext cx="685800" cy="227013"/>
          </a:xfrm>
        </p:spPr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52400" y="6629400"/>
            <a:ext cx="1752600" cy="18256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Alternate 1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Alternate 2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069974" y="3937000"/>
            <a:ext cx="7832726" cy="2057400"/>
          </a:xfr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Subtitle</a:t>
            </a: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1065213" y="2119313"/>
            <a:ext cx="7837487" cy="132715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fidential"/>
          <p:cNvSpPr/>
          <p:nvPr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 Alternate 3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Alternate 1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Alternate 2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ation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069974" y="3937000"/>
            <a:ext cx="7832726" cy="2057400"/>
          </a:xfr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Subtitle</a:t>
            </a: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1065213" y="2119313"/>
            <a:ext cx="7837487" cy="132715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73724D0-DD0F-42EF-84DE-838DB5D26951}" type="datetime1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58866" y="2419096"/>
            <a:ext cx="3933106" cy="7037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ef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659" y="539972"/>
            <a:ext cx="2724839" cy="5201965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311"/>
            <a:ext cx="8229600" cy="42402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426" y="1043382"/>
            <a:ext cx="7369458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8284" y="2182159"/>
            <a:ext cx="4038600" cy="3197336"/>
          </a:xfrm>
          <a:solidFill>
            <a:schemeClr val="accent4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164" y="2911789"/>
            <a:ext cx="3627272" cy="257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2614" y="906252"/>
            <a:ext cx="7530439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430" y="2027142"/>
            <a:ext cx="3964623" cy="3459672"/>
          </a:xfrm>
          <a:solidFill>
            <a:srgbClr val="C74D39">
              <a:alpha val="7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28016" rIns="182880" bIns="137160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8" y="2908514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3531" y="1156663"/>
            <a:ext cx="4766197" cy="78092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3531" y="2045803"/>
            <a:ext cx="4843708" cy="3363502"/>
          </a:xfrm>
          <a:solidFill>
            <a:srgbClr val="88B5B5">
              <a:alpha val="5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438" y="1156663"/>
            <a:ext cx="2074861" cy="425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76200"/>
          </a:effectLst>
        </p:spPr>
      </p:pic>
    </p:spTree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36" y="1281112"/>
            <a:ext cx="3944739" cy="39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386" y="725951"/>
            <a:ext cx="4915414" cy="874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386" y="1727797"/>
            <a:ext cx="4915414" cy="42402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93367"/>
            <a:ext cx="6357083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196461"/>
            <a:ext cx="6357083" cy="2615580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r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8420" y="365793"/>
            <a:ext cx="2834924" cy="5446248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9063"/>
            <a:ext cx="8382000" cy="866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620389F-DE1D-44C7-B37E-89BCC2F680BE}" type="datetime1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534400" cy="477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1035050"/>
            <a:ext cx="9137650" cy="0"/>
          </a:xfrm>
          <a:prstGeom prst="line">
            <a:avLst/>
          </a:prstGeom>
          <a:noFill/>
          <a:ln w="12700">
            <a:solidFill>
              <a:srgbClr val="FF3D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19063"/>
            <a:ext cx="8534400" cy="866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</a:t>
            </a:r>
            <a:br>
              <a:rPr lang="en-US" smtClean="0"/>
            </a:br>
            <a:r>
              <a:rPr lang="en-US" smtClean="0"/>
              <a:t>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624638"/>
            <a:ext cx="94138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FontTx/>
              <a:buNone/>
              <a:defRPr sz="1000" b="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7200" y="6477000"/>
            <a:ext cx="6858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000" b="0"/>
            </a:lvl1pPr>
          </a:lstStyle>
          <a:p>
            <a:fld id="{7E42FB2E-ABA8-41CA-9C7C-28F5EB525474}" type="datetime1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629400"/>
            <a:ext cx="1752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000" b="0"/>
            </a:lvl1pPr>
          </a:lstStyle>
          <a:p>
            <a:endParaRPr lang="en-US" dirty="0"/>
          </a:p>
        </p:txBody>
      </p:sp>
      <p:pic>
        <p:nvPicPr>
          <p:cNvPr id="10" name="Picture 9" descr="GLOBE-logo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28600" y="6172200"/>
            <a:ext cx="3429000" cy="5323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  <p:sldLayoutId id="2147483662" r:id="rId18"/>
    <p:sldLayoutId id="2147483661" r:id="rId19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9pPr>
    </p:titleStyle>
    <p:bodyStyle>
      <a:lvl1pPr marL="234950" indent="-2349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809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b="1">
          <a:solidFill>
            <a:schemeClr val="tx1"/>
          </a:solidFill>
          <a:latin typeface="+mn-lt"/>
        </a:defRPr>
      </a:lvl2pPr>
      <a:lvl3pPr marL="781050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charset="0"/>
        <a:buChar char="&gt;"/>
        <a:defRPr sz="1600" b="1">
          <a:solidFill>
            <a:schemeClr val="tx1"/>
          </a:solidFill>
          <a:latin typeface="+mn-lt"/>
        </a:defRPr>
      </a:lvl3pPr>
      <a:lvl4pPr marL="1077913" indent="-2952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25951"/>
            <a:ext cx="8229600" cy="874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7797"/>
            <a:ext cx="8229600" cy="4240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2FB2E-ABA8-41CA-9C7C-28F5EB525474}" type="datetime1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12291" name="AutoShape 3" descr="Raythe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lobe.gov/group/partners/overview/partner-and-cc-website-tutorials" TargetMode="Externa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cornell.lewis@ssaihq.com" TargetMode="Externa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178349" y="1674502"/>
            <a:ext cx="5270882" cy="1362075"/>
          </a:xfrm>
        </p:spPr>
        <p:txBody>
          <a:bodyPr/>
          <a:lstStyle/>
          <a:p>
            <a:r>
              <a:rPr lang="en-US" sz="3600" cap="none" dirty="0" smtClean="0"/>
              <a:t>Website Report – 2018/2019</a:t>
            </a:r>
            <a:br>
              <a:rPr lang="en-US" sz="3600" cap="none" dirty="0" smtClean="0"/>
            </a:br>
            <a:r>
              <a:rPr lang="en-US" sz="2800" cap="none" dirty="0" smtClean="0"/>
              <a:t>GLOBE </a:t>
            </a:r>
            <a:r>
              <a:rPr lang="en-US" sz="2800" dirty="0" smtClean="0"/>
              <a:t>Country Coordinator</a:t>
            </a:r>
            <a:r>
              <a:rPr lang="en-US" sz="2800" cap="none" dirty="0" smtClean="0"/>
              <a:t> Admin Review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12216" y="3617476"/>
            <a:ext cx="5678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Cornell Lewis</a:t>
            </a: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Science Systems </a:t>
            </a:r>
            <a:r>
              <a:rPr 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2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Applications,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Inc.</a:t>
            </a:r>
          </a:p>
        </p:txBody>
      </p:sp>
    </p:spTree>
    <p:extLst>
      <p:ext uri="{BB962C8B-B14F-4D97-AF65-F5344CB8AC3E}">
        <p14:creationId xmlns:p14="http://schemas.microsoft.com/office/powerpoint/2010/main" val="1881178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6028" y="1690749"/>
            <a:ext cx="8103475" cy="4089941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My Page</a:t>
            </a:r>
            <a:endParaRPr lang="en-US" sz="22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Add some information about yourself, add your picture.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Create a blog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Collaborate with your friends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Click on your name at the top right &gt; My Page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My Account</a:t>
            </a:r>
            <a:endParaRPr lang="en-US" sz="22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Make sure you are identified as a CC, assistant CC or trainer and you are associated with the correct organization(s).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Update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your phone number, picture, email address and other contact info.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Set your country as your primary organization</a:t>
            </a:r>
          </a:p>
          <a:p>
            <a:pPr lvl="1"/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296862" indent="-342900"/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3643" y="903377"/>
            <a:ext cx="8394797" cy="8742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</a:rPr>
              <a:t>Top Navigation Admin Controls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1503370"/>
            <a:ext cx="8455742" cy="44279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3643" y="903377"/>
            <a:ext cx="8394797" cy="8742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Your Country Page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30735" y="3663130"/>
            <a:ext cx="942975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3" y="1552095"/>
            <a:ext cx="8426245" cy="44125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3643" y="903377"/>
            <a:ext cx="8394797" cy="8742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Your Country Page – About &amp; Contacts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62250" y="3886199"/>
            <a:ext cx="504825" cy="2762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24457" y="5277156"/>
            <a:ext cx="981075" cy="3429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09825" y="1523999"/>
            <a:ext cx="1000125" cy="3714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9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579543"/>
            <a:ext cx="8584467" cy="41164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3643" y="903377"/>
            <a:ext cx="8394797" cy="8742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Your Country Page – News (&amp; Events)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53026" y="2257425"/>
            <a:ext cx="971549" cy="2857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3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9" y="1679253"/>
            <a:ext cx="8073248" cy="38430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3643" y="903377"/>
            <a:ext cx="8394797" cy="8742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Your Country Page – News (&amp; Events)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922" y="2617694"/>
            <a:ext cx="1062184" cy="5109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96805" y="1936376"/>
            <a:ext cx="721524" cy="3227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3643" y="903377"/>
            <a:ext cx="8394797" cy="8742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Your Country Page – News (&amp; Events)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7" y="1584990"/>
            <a:ext cx="5997675" cy="31407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55" y="2327358"/>
            <a:ext cx="4325425" cy="372362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657298" y="5270091"/>
            <a:ext cx="2608741" cy="5702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6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0278" y="1633600"/>
            <a:ext cx="4874172" cy="27098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</a:rPr>
              <a:t>Partner and Country Coordinator 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Community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Resources for GLOBE partners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utorials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on how to manage your country page, schools, users, workshops, and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metrics are here</a:t>
            </a:r>
            <a:b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296862" indent="-342900"/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0768" y="903377"/>
            <a:ext cx="8394797" cy="8742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Resources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088" y="1290638"/>
            <a:ext cx="3649212" cy="412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7904" y="1681224"/>
            <a:ext cx="3512096" cy="27383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Country Metrics</a:t>
            </a:r>
          </a:p>
          <a:p>
            <a:pPr lvl="1"/>
            <a:r>
              <a:rPr lang="en-US" sz="2400" dirty="0" smtClean="0"/>
              <a:t>Your country metrics are available at: About/Impact </a:t>
            </a:r>
            <a:r>
              <a:rPr lang="en-US" sz="2400" dirty="0"/>
              <a:t>and </a:t>
            </a:r>
            <a:r>
              <a:rPr lang="en-US" sz="2400" dirty="0" smtClean="0"/>
              <a:t>Metrics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296862" indent="-342900"/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0768" y="903377"/>
            <a:ext cx="8394797" cy="8742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Resources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57336"/>
            <a:ext cx="4943238" cy="39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38" y="1194320"/>
            <a:ext cx="8229600" cy="4334500"/>
          </a:xfrm>
        </p:spPr>
        <p:txBody>
          <a:bodyPr>
            <a:normAutofit/>
          </a:bodyPr>
          <a:lstStyle/>
          <a:p>
            <a:endParaRPr lang="en-US" sz="2300" dirty="0" smtClean="0"/>
          </a:p>
          <a:p>
            <a:pPr marL="0" indent="0">
              <a:buNone/>
            </a:pPr>
            <a:r>
              <a:rPr lang="en-US" sz="3200" dirty="0"/>
              <a:t>T</a:t>
            </a:r>
            <a:r>
              <a:rPr lang="en-US" sz="3200" dirty="0" smtClean="0"/>
              <a:t>utorials link for partner and CCs: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>
                <a:hlinkClick r:id="rId2"/>
              </a:rPr>
              <a:t>https://www.globe.gov/group/partners/overview/partner-and-cc-website-tutorials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0768" y="903377"/>
            <a:ext cx="8394797" cy="8742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Resources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7904" y="1195449"/>
            <a:ext cx="4035972" cy="408994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</a:rPr>
              <a:t>Website tutorials for 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teachers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utorials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on how to create data sites, enter measurements, create student accounts. </a:t>
            </a:r>
          </a:p>
          <a:p>
            <a:pPr lvl="1"/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296862" indent="-342900"/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0768" y="903377"/>
            <a:ext cx="8394797" cy="8742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Resources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18" y="1152524"/>
            <a:ext cx="4142208" cy="4524375"/>
          </a:xfrm>
          <a:prstGeom prst="rect">
            <a:avLst/>
          </a:prstGeom>
          <a:ln w="6350">
            <a:solidFill>
              <a:schemeClr val="bg2">
                <a:lumMod val="50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910534" y="2176025"/>
            <a:ext cx="1176501" cy="3789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43" y="903377"/>
            <a:ext cx="8394797" cy="8742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</a:rPr>
              <a:t>Top Navigation Admin 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Controls (after logging-in)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3572" y="1644904"/>
            <a:ext cx="8103475" cy="471901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Manage Menu </a:t>
            </a:r>
            <a:r>
              <a:rPr lang="en-US" sz="2800" dirty="0" smtClean="0">
                <a:latin typeface="Calibri" panose="020F0502020204030204" pitchFamily="34" charset="0"/>
              </a:rPr>
              <a:t>– where you go to manage users, organizations and workshops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296862" indent="-342900"/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" y="2757487"/>
            <a:ext cx="5838825" cy="31908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1050" y="2686050"/>
            <a:ext cx="1280160" cy="647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04" y="986335"/>
            <a:ext cx="8394797" cy="874249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GLOBE Observers vs GLOBE Members (Teachers)</a:t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1593" y="892077"/>
            <a:ext cx="8103475" cy="52670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8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800" dirty="0" smtClean="0"/>
              <a:t>GLOBE Observers</a:t>
            </a:r>
          </a:p>
          <a:p>
            <a:pPr lvl="1"/>
            <a:r>
              <a:rPr lang="en-US" dirty="0"/>
              <a:t>Signs-up for an account through the GLOBE Observer </a:t>
            </a:r>
            <a:r>
              <a:rPr lang="en-US" dirty="0" smtClean="0"/>
              <a:t>app (or website). </a:t>
            </a:r>
            <a:endParaRPr lang="en-US" dirty="0"/>
          </a:p>
          <a:p>
            <a:pPr lvl="1"/>
            <a:r>
              <a:rPr lang="en-US" dirty="0"/>
              <a:t>Untrained users who are able to enter GLOBE observations (clouds, mosquito habitat mapper and Land cover) through the app.</a:t>
            </a:r>
          </a:p>
          <a:p>
            <a:pPr lvl="1"/>
            <a:r>
              <a:rPr lang="en-US" dirty="0"/>
              <a:t>A GLOBE Observer can enter measurements for other protocols by becoming </a:t>
            </a:r>
            <a:r>
              <a:rPr lang="en-US" dirty="0" err="1"/>
              <a:t>eTrained</a:t>
            </a:r>
            <a:r>
              <a:rPr lang="en-US" dirty="0"/>
              <a:t> but still have limited capabilities on the website.</a:t>
            </a:r>
          </a:p>
          <a:p>
            <a:pPr lvl="1"/>
            <a:r>
              <a:rPr lang="en-US" dirty="0"/>
              <a:t>They do not have a My Page, cannot post to forums, and are not visible or identified on the website (their name isn’t listed or searchable).</a:t>
            </a:r>
          </a:p>
          <a:p>
            <a:pPr lvl="1"/>
            <a:r>
              <a:rPr lang="en-US" dirty="0"/>
              <a:t>The GLOBE Observer was created to allow the public (non-GLOBE teachers) to become involved as a ‘Citizen Scientist’.</a:t>
            </a:r>
          </a:p>
          <a:p>
            <a:pPr lvl="1"/>
            <a:r>
              <a:rPr lang="en-US" dirty="0"/>
              <a:t>You can see the total number of GLOBE Observers in your </a:t>
            </a:r>
            <a:r>
              <a:rPr lang="en-US" dirty="0" smtClean="0"/>
              <a:t>partner organization </a:t>
            </a:r>
            <a:r>
              <a:rPr lang="en-US" dirty="0"/>
              <a:t>on your Partner Dashboard.</a:t>
            </a:r>
          </a:p>
          <a:p>
            <a:pPr lvl="1"/>
            <a:r>
              <a:rPr lang="en-US" dirty="0"/>
              <a:t>GLOBE Observers can take an in-person workshop to become GLOBE Members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GLOBE Observers can be searched by name and email in the workshop admin tool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296862" indent="-34290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3478" y="1417489"/>
            <a:ext cx="8103475" cy="56980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GLOBE Members (Teachers)</a:t>
            </a:r>
          </a:p>
          <a:p>
            <a:pPr lvl="1"/>
            <a:r>
              <a:rPr lang="en-US" dirty="0"/>
              <a:t>Users who request a GLOBE teacher account that are approved by </a:t>
            </a:r>
            <a:r>
              <a:rPr lang="en-US" dirty="0" smtClean="0"/>
              <a:t>the help-desk </a:t>
            </a:r>
            <a:r>
              <a:rPr lang="en-US" dirty="0"/>
              <a:t>and can become a Trained GLOBE Member by one of these methods:</a:t>
            </a:r>
          </a:p>
          <a:p>
            <a:pPr lvl="2"/>
            <a:r>
              <a:rPr lang="en-US" sz="2000" dirty="0"/>
              <a:t>Takes a GLOBE workshop</a:t>
            </a:r>
          </a:p>
          <a:p>
            <a:pPr lvl="2"/>
            <a:r>
              <a:rPr lang="en-US" sz="2000" dirty="0"/>
              <a:t>Passes the required Protocol e-training assessments (Intro to GLOBE, Intro to a Sphere + 1 protocol)</a:t>
            </a:r>
          </a:p>
          <a:p>
            <a:pPr lvl="1"/>
            <a:r>
              <a:rPr lang="en-US" dirty="0"/>
              <a:t>GLOBE Members have a ‘My Page’, can collaborate with </a:t>
            </a:r>
            <a:r>
              <a:rPr lang="en-US" dirty="0" smtClean="0"/>
              <a:t>other </a:t>
            </a:r>
            <a:r>
              <a:rPr lang="en-US" dirty="0"/>
              <a:t>community members, can post on forums, create blogs, submit student reports, use student accounts and can get recognized through GLOBE certificate and award programs (coming soon).</a:t>
            </a:r>
          </a:p>
          <a:p>
            <a:pPr lvl="2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296862" indent="-342900"/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9804" y="1107633"/>
            <a:ext cx="8394797" cy="874249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GLOBE Observers vs GLOBE Members (Teachers)</a:t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Tips to Remember -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3" y="1572030"/>
            <a:ext cx="8229600" cy="43345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</a:t>
            </a:r>
            <a:r>
              <a:rPr lang="en-US" dirty="0"/>
              <a:t>your management information is under “Manage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Your GLOBE information is on your “My Page” – collaboration, blog and contact</a:t>
            </a:r>
            <a:endParaRPr lang="en-US" dirty="0"/>
          </a:p>
          <a:p>
            <a:r>
              <a:rPr lang="en-US" sz="2300" dirty="0"/>
              <a:t>Go to your </a:t>
            </a:r>
            <a:r>
              <a:rPr lang="en-US" sz="2300" dirty="0" smtClean="0"/>
              <a:t>country </a:t>
            </a:r>
            <a:r>
              <a:rPr lang="en-US" sz="2300" dirty="0"/>
              <a:t>page to publish </a:t>
            </a:r>
            <a:r>
              <a:rPr lang="en-US" sz="2300" dirty="0" smtClean="0"/>
              <a:t>news/events (Manage)</a:t>
            </a:r>
            <a:endParaRPr lang="en-US" sz="2300" dirty="0"/>
          </a:p>
          <a:p>
            <a:r>
              <a:rPr lang="en-US" sz="2300" dirty="0" smtClean="0"/>
              <a:t>All of your organizations and communities you are associated with are under “Go To”</a:t>
            </a:r>
          </a:p>
          <a:p>
            <a:r>
              <a:rPr lang="en-US" sz="2300" dirty="0" smtClean="0"/>
              <a:t>Teachers </a:t>
            </a:r>
            <a:r>
              <a:rPr lang="en-US" sz="2300" dirty="0"/>
              <a:t>can create student </a:t>
            </a:r>
            <a:r>
              <a:rPr lang="en-US" sz="2300" dirty="0" smtClean="0"/>
              <a:t>accounts (My Page). </a:t>
            </a:r>
          </a:p>
          <a:p>
            <a:pPr lvl="1"/>
            <a:r>
              <a:rPr lang="en-US" sz="1900" dirty="0" smtClean="0"/>
              <a:t>Teacher </a:t>
            </a:r>
            <a:r>
              <a:rPr lang="en-US" sz="1900" dirty="0"/>
              <a:t>and Student accounts can be used with GLOBE Observer and GLOBE Data Entry apps to enter </a:t>
            </a:r>
            <a:r>
              <a:rPr lang="en-US" sz="1900" dirty="0" smtClean="0"/>
              <a:t>data for their school</a:t>
            </a:r>
          </a:p>
          <a:p>
            <a:r>
              <a:rPr lang="en-US" sz="2300" dirty="0" smtClean="0"/>
              <a:t>Go the Workshop Admin tool under “Manage” to create workshops and add teachers to the roster (Trainers can now do this too)</a:t>
            </a:r>
          </a:p>
          <a:p>
            <a:r>
              <a:rPr lang="en-US" sz="2300" dirty="0" smtClean="0"/>
              <a:t>Use the partner dashboard to see what teachers are doing in your </a:t>
            </a:r>
            <a:r>
              <a:rPr lang="en-US" sz="2300" dirty="0" smtClean="0"/>
              <a:t>country.</a:t>
            </a:r>
            <a:endParaRPr lang="en-US" sz="2300" dirty="0"/>
          </a:p>
          <a:p>
            <a:pPr lvl="1"/>
            <a:endParaRPr lang="en-US" sz="19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Feedback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What improvements would you like to see on the website?</a:t>
            </a:r>
          </a:p>
          <a:p>
            <a:r>
              <a:rPr lang="en-US" sz="2600" dirty="0" smtClean="0"/>
              <a:t>How can we improve the site for teachers?</a:t>
            </a:r>
            <a:endParaRPr lang="en-US" sz="2600" dirty="0"/>
          </a:p>
          <a:p>
            <a:r>
              <a:rPr lang="en-US" sz="2600" dirty="0" smtClean="0"/>
              <a:t>What can be done to make the site easier to ‘Do GLOBE’ as a Country Coordinator?</a:t>
            </a:r>
          </a:p>
          <a:p>
            <a:r>
              <a:rPr lang="en-US" sz="2600" dirty="0" smtClean="0"/>
              <a:t>Contact me at </a:t>
            </a:r>
            <a:r>
              <a:rPr lang="en-US" sz="2600" dirty="0" smtClean="0">
                <a:hlinkClick r:id="rId2"/>
              </a:rPr>
              <a:t>cornell.lewis@ssaihq.com</a:t>
            </a:r>
            <a:r>
              <a:rPr lang="en-US" sz="26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3643" y="903377"/>
            <a:ext cx="8394797" cy="8742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Your Country Page – About &amp; Contacts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74394" y="1803930"/>
            <a:ext cx="8113793" cy="34025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Four things to do today: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Upload your profile photo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Say something about yourself on your My Page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Select your contacts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Say something about your country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296862" indent="-34290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1837574"/>
            <a:ext cx="8229600" cy="874249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77841" y="1583174"/>
            <a:ext cx="5685478" cy="4279127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</a:rPr>
              <a:t>Partner 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Dashboard</a:t>
            </a:r>
            <a:endParaRPr lang="en-US" sz="20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Quick way to see what teachers are doing in your country. 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Status summary of workshops in your country</a:t>
            </a:r>
          </a:p>
          <a:p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Users and Organizations</a:t>
            </a:r>
            <a:endParaRPr lang="en-US" sz="20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See and manage all schools and users under your country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296862" indent="-342900"/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3643" y="903377"/>
            <a:ext cx="8394797" cy="8742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</a:rPr>
              <a:t>Top Navigation Admin Controls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1" y="1756803"/>
            <a:ext cx="2800230" cy="158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70267" y="1565240"/>
            <a:ext cx="5667545" cy="4279127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Workshop Tool</a:t>
            </a:r>
            <a:endParaRPr lang="en-US" sz="20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Used to create and manage workshops. </a:t>
            </a:r>
          </a:p>
          <a:p>
            <a:pPr lvl="1"/>
            <a:r>
              <a:rPr lang="en-US" sz="2400" dirty="0" smtClean="0"/>
              <a:t>Make </a:t>
            </a:r>
            <a:r>
              <a:rPr lang="en-US" sz="2400" dirty="0"/>
              <a:t>sure to mark users as “Complete” under View Roster</a:t>
            </a:r>
            <a:r>
              <a:rPr lang="en-US" sz="2400" dirty="0" smtClean="0"/>
              <a:t>!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All new trainers have been added to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your country’s Trainer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Organization.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School Status Report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Obtain school metrics and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ee which schools are reporting the most or no data.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296862" indent="-342900"/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3643" y="903377"/>
            <a:ext cx="8394797" cy="8742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</a:rPr>
              <a:t>Top Navigation Admin Controls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6" y="1756803"/>
            <a:ext cx="2800230" cy="158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3097" y="1635379"/>
            <a:ext cx="8103475" cy="471901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Manage Menu  </a:t>
            </a:r>
            <a:r>
              <a:rPr lang="en-US" sz="2800" dirty="0" smtClean="0">
                <a:latin typeface="Calibri" panose="020F0502020204030204" pitchFamily="34" charset="0"/>
              </a:rPr>
              <a:t>– Only </a:t>
            </a:r>
            <a:r>
              <a:rPr lang="en-US" dirty="0">
                <a:latin typeface="Calibri" panose="020F0502020204030204" pitchFamily="34" charset="0"/>
              </a:rPr>
              <a:t>w</a:t>
            </a:r>
            <a:r>
              <a:rPr lang="en-US" dirty="0" smtClean="0">
                <a:latin typeface="Calibri" panose="020F0502020204030204" pitchFamily="34" charset="0"/>
              </a:rPr>
              <a:t>hen on your country page, you’ll also see - Site Administration: Pages, Content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296862" indent="-342900"/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4" y="2733147"/>
            <a:ext cx="4650010" cy="311520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3643" y="903377"/>
            <a:ext cx="8394797" cy="8742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</a:rPr>
              <a:t>Top Navigation Admin Controls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85875" y="3448050"/>
            <a:ext cx="1323975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08782" y="1619032"/>
            <a:ext cx="4484207" cy="460494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Pages</a:t>
            </a:r>
            <a:endParaRPr lang="en-US" sz="20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Add new pages to your country page</a:t>
            </a:r>
          </a:p>
          <a:p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Content</a:t>
            </a:r>
            <a:endParaRPr lang="en-US" sz="20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Create News and Events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about your country org. You can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request they are distributed up to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your region and the main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GLOBE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section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296862" indent="-342900"/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3643" y="903377"/>
            <a:ext cx="8394797" cy="8742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</a:rPr>
              <a:t>Top Navigation Admin Controls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4" y="1673038"/>
            <a:ext cx="370522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3470" y="1457779"/>
            <a:ext cx="8565255" cy="66629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Go to Menu </a:t>
            </a:r>
            <a:r>
              <a:rPr lang="en-US" sz="2800" dirty="0" smtClean="0">
                <a:latin typeface="Calibri" panose="020F0502020204030204" pitchFamily="34" charset="0"/>
              </a:rPr>
              <a:t>– quick links to your orgs and communities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296862" indent="-342900"/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293" y="703352"/>
            <a:ext cx="8394797" cy="8742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</a:rPr>
              <a:t>Top Navigation Admin 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Controls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8" y="2366963"/>
            <a:ext cx="3770185" cy="349091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985323" y="2409825"/>
            <a:ext cx="4092002" cy="3914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Enter Data –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</a:rPr>
              <a:t>Go to Data Entry page</a:t>
            </a:r>
          </a:p>
          <a:p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Visualize Data –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</a:rPr>
              <a:t>Go to Visualization System</a:t>
            </a:r>
          </a:p>
          <a:p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My Organizations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</a:rPr>
              <a:t>Your country and other organizations you are associated with</a:t>
            </a:r>
          </a:p>
          <a:p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My Communities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Communities you are a member of where you can post on forums</a:t>
            </a:r>
            <a:endParaRPr lang="en-US" sz="1800" dirty="0" smtClean="0"/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296862"/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32965" y="2336426"/>
            <a:ext cx="645459" cy="361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3020" y="1610179"/>
            <a:ext cx="8103475" cy="471901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Edit Controls </a:t>
            </a:r>
            <a:r>
              <a:rPr lang="en-US" sz="2800" dirty="0" smtClean="0">
                <a:latin typeface="Calibri" panose="020F0502020204030204" pitchFamily="34" charset="0"/>
              </a:rPr>
              <a:t>–</a:t>
            </a:r>
            <a:r>
              <a:rPr lang="en-US" sz="2800" b="1" dirty="0" smtClean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you’ll see this when on pages where you can edit the content: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About &amp; Contacts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Resources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296862" indent="-342900"/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3643" y="903377"/>
            <a:ext cx="8394797" cy="8742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</a:rPr>
              <a:t>Top Navigation Admin Controls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5" y="2838450"/>
            <a:ext cx="4267200" cy="148078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457575" y="3105150"/>
            <a:ext cx="3333750" cy="9239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5" y="4562475"/>
            <a:ext cx="5067300" cy="1447800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409950" y="5410200"/>
            <a:ext cx="695325" cy="1047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09775" y="5200650"/>
            <a:ext cx="138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Turns on this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46729" y="3838575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Clicking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5147" y="1517580"/>
            <a:ext cx="8103475" cy="471901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Your Name </a:t>
            </a:r>
            <a:r>
              <a:rPr lang="en-US" sz="2800" dirty="0" smtClean="0">
                <a:latin typeface="Calibri" panose="020F0502020204030204" pitchFamily="34" charset="0"/>
              </a:rPr>
              <a:t>– where you go to manager your information</a:t>
            </a:r>
            <a:endParaRPr lang="en-US" dirty="0" smtClean="0"/>
          </a:p>
          <a:p>
            <a:pPr marL="296862" indent="-342900"/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3643" y="903377"/>
            <a:ext cx="8394797" cy="8742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</a:rPr>
              <a:t>Top Navigation Admin Controls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52737"/>
            <a:ext cx="6591300" cy="19335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5177" y="2739837"/>
            <a:ext cx="2115670" cy="6757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ytheon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aytheon Standar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4450" rIns="90487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4450" rIns="90487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ytheon Standard 1">
        <a:dk1>
          <a:srgbClr val="000000"/>
        </a:dk1>
        <a:lt1>
          <a:srgbClr val="FFFFFF"/>
        </a:lt1>
        <a:dk2>
          <a:srgbClr val="000066"/>
        </a:dk2>
        <a:lt2>
          <a:srgbClr val="666666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336699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OBE Master PPT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Retrieve and Visualize your Data</Template>
  <TotalTime>15000</TotalTime>
  <Words>889</Words>
  <Application>Microsoft Office PowerPoint</Application>
  <PresentationFormat>On-screen Show (4:3)</PresentationFormat>
  <Paragraphs>178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Corbel</vt:lpstr>
      <vt:lpstr>Frutiger 87ExtraBlackCn</vt:lpstr>
      <vt:lpstr>Wingdings</vt:lpstr>
      <vt:lpstr>Raytheon Standard</vt:lpstr>
      <vt:lpstr>GLOBE Master PPT2015</vt:lpstr>
      <vt:lpstr>Website Report – 2018/2019 GLOBE Country Coordinator Admin Review </vt:lpstr>
      <vt:lpstr> Top Navigation Admin Controls (after logging-in)  </vt:lpstr>
      <vt:lpstr> Top Navigation Admin Controls  </vt:lpstr>
      <vt:lpstr> Top Navigation Admin Controls  </vt:lpstr>
      <vt:lpstr> Top Navigation Admin Controls  </vt:lpstr>
      <vt:lpstr> Top Navigation Admin Controls  </vt:lpstr>
      <vt:lpstr> Top Navigation Admin Controls </vt:lpstr>
      <vt:lpstr> Top Navigation Admin Controls  </vt:lpstr>
      <vt:lpstr> Top Navigation Admin Controls  </vt:lpstr>
      <vt:lpstr> Top Navigation Admin Controls  </vt:lpstr>
      <vt:lpstr> Your Country Page  </vt:lpstr>
      <vt:lpstr> Your Country Page – About &amp; Contacts  </vt:lpstr>
      <vt:lpstr> Your Country Page – News (&amp; Events)  </vt:lpstr>
      <vt:lpstr> Your Country Page – News (&amp; Events)  </vt:lpstr>
      <vt:lpstr> Your Country Page – News (&amp; Events)  </vt:lpstr>
      <vt:lpstr> Resources  </vt:lpstr>
      <vt:lpstr> Resources  </vt:lpstr>
      <vt:lpstr> Resources  </vt:lpstr>
      <vt:lpstr> Resources  </vt:lpstr>
      <vt:lpstr>GLOBE Observers vs GLOBE Members (Teachers)  </vt:lpstr>
      <vt:lpstr>GLOBE Observers vs GLOBE Members (Teachers)  </vt:lpstr>
      <vt:lpstr>Key Tips to Remember - Summary</vt:lpstr>
      <vt:lpstr>Your Feedback is Important</vt:lpstr>
      <vt:lpstr> Your Country Page – About &amp; Contacts  </vt:lpstr>
      <vt:lpstr>Thank You</vt:lpstr>
    </vt:vector>
  </TitlesOfParts>
  <Company>Raytheon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Event Name</dc:subject>
  <dc:creator>David Overoye</dc:creator>
  <cp:keywords>Raytheon</cp:keywords>
  <dc:description>Template: Mark Johnson, Silver Fox Productions
Formatting:
Event Date:
Event Location:
Audience Type: Internal</dc:description>
  <cp:lastModifiedBy>cornlew</cp:lastModifiedBy>
  <cp:revision>806</cp:revision>
  <dcterms:created xsi:type="dcterms:W3CDTF">2014-04-14T14:55:15Z</dcterms:created>
  <dcterms:modified xsi:type="dcterms:W3CDTF">2019-05-22T07:47:20Z</dcterms:modified>
</cp:coreProperties>
</file>